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2"/>
  </p:notesMasterIdLst>
  <p:sldIdLst>
    <p:sldId id="256" r:id="rId3"/>
    <p:sldId id="257" r:id="rId4"/>
    <p:sldId id="302" r:id="rId5"/>
    <p:sldId id="300" r:id="rId6"/>
    <p:sldId id="303" r:id="rId7"/>
    <p:sldId id="304" r:id="rId8"/>
    <p:sldId id="305" r:id="rId9"/>
    <p:sldId id="307" r:id="rId10"/>
    <p:sldId id="30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762" autoAdjust="0"/>
  </p:normalViewPr>
  <p:slideViewPr>
    <p:cSldViewPr snapToGrid="0">
      <p:cViewPr varScale="1">
        <p:scale>
          <a:sx n="58" d="100"/>
          <a:sy n="58" d="100"/>
        </p:scale>
        <p:origin x="161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retrieves relevant information or documents from a database, knowledge base, or external sources (e.g., search engines or custom datasets). This ensures the model has access to up-to-date or specific data.</a:t>
            </a:r>
            <a:endParaRPr lang="en-IN" dirty="0"/>
          </a:p>
        </p:txBody>
      </p:sp>
      <p:sp>
        <p:nvSpPr>
          <p:cNvPr id="4" name="Slide Number Placeholder 3"/>
          <p:cNvSpPr>
            <a:spLocks noGrp="1"/>
          </p:cNvSpPr>
          <p:nvPr>
            <p:ph type="sldNum" sz="quarter" idx="5"/>
          </p:nvPr>
        </p:nvSpPr>
        <p:spPr/>
        <p:txBody>
          <a:bodyPr/>
          <a:lstStyle/>
          <a:p>
            <a:fld id="{F4D7DF61-31AD-4793-8595-E441AC75B0EB}" type="slidenum">
              <a:rPr lang="en-US" smtClean="0"/>
              <a:t>2</a:t>
            </a:fld>
            <a:endParaRPr lang="en-US"/>
          </a:p>
        </p:txBody>
      </p:sp>
    </p:spTree>
    <p:extLst>
      <p:ext uri="{BB962C8B-B14F-4D97-AF65-F5344CB8AC3E}">
        <p14:creationId xmlns:p14="http://schemas.microsoft.com/office/powerpoint/2010/main" val="55828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r>
              <a:rPr lang="en-US" dirty="0"/>
              <a:t>How the RAG Ingestion Pipeline Works? The ingestion pipeline takes unstructured data and prepares it for future retrieval. </a:t>
            </a:r>
          </a:p>
          <a:p>
            <a:endParaRPr lang="en-US" dirty="0"/>
          </a:p>
          <a:p>
            <a:r>
              <a:rPr lang="en-US" dirty="0"/>
              <a:t>This refers to raw data like text files, articles, or documents that lack a predefined structure.</a:t>
            </a:r>
          </a:p>
          <a:p>
            <a:endParaRPr lang="en-US" dirty="0"/>
          </a:p>
          <a:p>
            <a:r>
              <a:rPr lang="en-US" dirty="0"/>
              <a:t>The unstructured data is split into smaller, more manageable chunks. This makes it easier to process and retrieve relevant information during the generation phase.</a:t>
            </a:r>
          </a:p>
          <a:p>
            <a:endParaRPr lang="en-US" dirty="0"/>
          </a:p>
          <a:p>
            <a:r>
              <a:rPr lang="en-US" dirty="0"/>
              <a:t>Each chunk is transformed into a numeric vector representation (embedding) using a model such as BERT. These embeddings are key to comparing and retrieving relevant information, as they capture the semantic meaning of the text.</a:t>
            </a:r>
          </a:p>
          <a:p>
            <a:endParaRPr lang="en-US" dirty="0"/>
          </a:p>
          <a:p>
            <a:r>
              <a:rPr lang="en-US" dirty="0"/>
              <a:t>Vector Database: These embeddings are then stored in a vector database. This specialized database enables fast and efficient retrieval of similar vectors based on a given </a:t>
            </a:r>
            <a:r>
              <a:rPr lang="en-US" dirty="0" err="1"/>
              <a:t>query.You</a:t>
            </a:r>
            <a:r>
              <a:rPr lang="en-US" dirty="0"/>
              <a:t> can think of it as if you had a large collection of news articles, the ingestion pipeline would break each article into smaller sections, convert them into vectors using an embedding model, and store them in a vector database. Later, a query like "latest news on climate change" would retrieve the most relevant sections based on the vector similarity.</a:t>
            </a:r>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r>
              <a:rPr lang="en-US" dirty="0"/>
              <a:t>A user query or question is input into the </a:t>
            </a:r>
            <a:r>
              <a:rPr lang="en-US" dirty="0" err="1"/>
              <a:t>system.The</a:t>
            </a:r>
            <a:r>
              <a:rPr lang="en-US" dirty="0"/>
              <a:t> query is converted into an embedding and sent to the vector database to retrieve the top N most similar chunks of </a:t>
            </a:r>
            <a:r>
              <a:rPr lang="en-US" dirty="0" err="1"/>
              <a:t>data.These</a:t>
            </a:r>
            <a:r>
              <a:rPr lang="en-US" dirty="0"/>
              <a:t> retrieved chunks are passed to a language model, which generates a response using the retrieved </a:t>
            </a:r>
            <a:r>
              <a:rPr lang="en-US" dirty="0" err="1"/>
              <a:t>information.lets</a:t>
            </a:r>
            <a:r>
              <a:rPr lang="en-US" dirty="0"/>
              <a:t> say if a user asks, "What is machine learning?", the naive RAG would retrieve relevant chunks from the vector database (such as definitions, explanations from articles), and then generate a detailed answer by combining those chunks.</a:t>
            </a:r>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Realm stands for retrieval augmented language model. For now lets remember realm as LLM Agent which provides us the correct path to the destination. Just like google maps.</a:t>
            </a:r>
          </a:p>
          <a:p>
            <a:endParaRPr lang="en-IN" dirty="0"/>
          </a:p>
          <a:p>
            <a:r>
              <a:rPr lang="en-IN" dirty="0"/>
              <a:t>This is a part of advanced rag system which uses network graph to retrieve the relevant chunks by predicting the path.</a:t>
            </a:r>
          </a:p>
          <a:p>
            <a:endParaRPr lang="en-IN" dirty="0"/>
          </a:p>
          <a:p>
            <a:r>
              <a:rPr lang="en-IN" dirty="0"/>
              <a:t>First lets discuss how I trained this LLM Agent. To train this model, the dataset is not available online, so I have to scrape the data and transform it.</a:t>
            </a:r>
          </a:p>
          <a:p>
            <a:r>
              <a:rPr lang="en-IN" dirty="0"/>
              <a:t>So I developed a web crawler which basically scrapes the data continuously until it is stopped. This scrapped data is converted to network graphs using python and </a:t>
            </a:r>
            <a:r>
              <a:rPr lang="en-IN" dirty="0" err="1"/>
              <a:t>pyspark</a:t>
            </a:r>
            <a:r>
              <a:rPr lang="en-IN" dirty="0"/>
              <a:t>.</a:t>
            </a:r>
          </a:p>
          <a:p>
            <a:r>
              <a:rPr lang="en-IN" dirty="0"/>
              <a:t>This network graph is given to the existing LLM whose only purpose is to generate answers based on chunks provided to it. So we will provide the </a:t>
            </a:r>
            <a:r>
              <a:rPr lang="en-IN" dirty="0" err="1"/>
              <a:t>leafs</a:t>
            </a:r>
            <a:r>
              <a:rPr lang="en-IN" dirty="0"/>
              <a:t> from the last stage of the network to LLM agent which are basically paragraphs and LLM Agent will provide the questions. Since we are the one who has created the network, we know the path to that chunk in the network. We </a:t>
            </a:r>
            <a:r>
              <a:rPr lang="en-IN" dirty="0" err="1"/>
              <a:t>transofmr</a:t>
            </a:r>
            <a:r>
              <a:rPr lang="en-IN" dirty="0"/>
              <a:t> the data such that independent variables will be question and network and target variable will be path.</a:t>
            </a:r>
          </a:p>
          <a:p>
            <a:r>
              <a:rPr lang="en-IN" dirty="0"/>
              <a:t>As I said earlier think of realm as google maps which will provide you the correct path in the network.</a:t>
            </a:r>
          </a:p>
          <a:p>
            <a:endParaRPr lang="en-IN" dirty="0"/>
          </a:p>
        </p:txBody>
      </p:sp>
      <p:sp>
        <p:nvSpPr>
          <p:cNvPr id="4" name="Slide Number Placeholder 3"/>
          <p:cNvSpPr>
            <a:spLocks noGrp="1"/>
          </p:cNvSpPr>
          <p:nvPr>
            <p:ph type="sldNum" sz="quarter" idx="5"/>
          </p:nvPr>
        </p:nvSpPr>
        <p:spPr/>
        <p:txBody>
          <a:bodyPr/>
          <a:lstStyle/>
          <a:p>
            <a:fld id="{F4D7DF61-31AD-4793-8595-E441AC75B0EB}" type="slidenum">
              <a:rPr lang="en-US" smtClean="0"/>
              <a:t>5</a:t>
            </a:fld>
            <a:endParaRPr lang="en-US"/>
          </a:p>
        </p:txBody>
      </p:sp>
    </p:spTree>
    <p:extLst>
      <p:ext uri="{BB962C8B-B14F-4D97-AF65-F5344CB8AC3E}">
        <p14:creationId xmlns:p14="http://schemas.microsoft.com/office/powerpoint/2010/main" val="19230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Now this is the main architecture of the RAG.</a:t>
            </a:r>
          </a:p>
          <a:p>
            <a:pPr marL="228600" indent="-228600">
              <a:buAutoNum type="arabicParenR"/>
            </a:pPr>
            <a:r>
              <a:rPr lang="en-US" dirty="0"/>
              <a:t>Whenever use provides a query to the main LLM, we will scrape the data from information source. Here it can be a pdf or a website.</a:t>
            </a:r>
          </a:p>
          <a:p>
            <a:pPr marL="228600" indent="-228600">
              <a:buAutoNum type="arabicParenR"/>
            </a:pPr>
            <a:r>
              <a:rPr lang="en-US" dirty="0"/>
              <a:t>This pdf or a website will be converted to the network graphs based on the tags or size.</a:t>
            </a:r>
          </a:p>
          <a:p>
            <a:pPr marL="228600" indent="-228600">
              <a:buAutoNum type="arabicParenR"/>
            </a:pPr>
            <a:r>
              <a:rPr lang="en-US" dirty="0"/>
              <a:t>This network graph along with the user query will be given to the realm (LLM agent which was trained to predict the path). </a:t>
            </a:r>
          </a:p>
          <a:p>
            <a:pPr marL="228600" indent="-228600">
              <a:buAutoNum type="arabicParenR"/>
            </a:pPr>
            <a:r>
              <a:rPr lang="en-US" dirty="0"/>
              <a:t>Realm will predict the path using the user query and network.</a:t>
            </a:r>
          </a:p>
          <a:p>
            <a:pPr marL="228600" indent="-228600">
              <a:buAutoNum type="arabicParenR"/>
            </a:pPr>
            <a:r>
              <a:rPr lang="en-US" dirty="0"/>
              <a:t>And the contents below that predicted path will be retrieved.</a:t>
            </a:r>
          </a:p>
          <a:p>
            <a:pPr marL="228600" indent="-228600">
              <a:buAutoNum type="arabicParenR"/>
            </a:pPr>
            <a:r>
              <a:rPr lang="en-US" dirty="0"/>
              <a:t>So this was no information will be lost and we can retrieve not just text by images, gif or videos as well.</a:t>
            </a:r>
          </a:p>
          <a:p>
            <a:pPr marL="228600" indent="-228600">
              <a:buAutoNum type="arabicParenR"/>
            </a:pPr>
            <a:r>
              <a:rPr lang="en-US" dirty="0"/>
              <a:t>So it will be like you are watching a </a:t>
            </a:r>
            <a:r>
              <a:rPr lang="en-US" dirty="0" err="1"/>
              <a:t>youtube</a:t>
            </a:r>
            <a:r>
              <a:rPr lang="en-US" dirty="0"/>
              <a:t> tutorial video</a:t>
            </a:r>
          </a:p>
          <a:p>
            <a:pPr marL="228600" indent="-228600">
              <a:buAutoNum type="arabicParenR"/>
            </a:pPr>
            <a:r>
              <a:rPr lang="en-US" dirty="0"/>
              <a:t>Currently I have over 1000s of different tags due to which the REALM is not able to predict the path with higher accuracy. But soon I will be using limited number of tags and will generate network graphs based on it. I am expecting 80-90% accuracy once it is implemented. Current market accuracy for REALM is 58%.</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One of the biggest advantages of this RAG architecture is, there is no information loss. As we know in vanilla rag we cant keep track of the information which means we are not sure if the </a:t>
            </a:r>
            <a:r>
              <a:rPr lang="en-IN" dirty="0" err="1"/>
              <a:t>retrived</a:t>
            </a:r>
            <a:r>
              <a:rPr lang="en-IN" dirty="0"/>
              <a:t> chunk has complete information or not. But using this network graph technique we can keep track of the chunks and also can provide any image or code as well. I will show you the demo in the next slide.</a:t>
            </a:r>
          </a:p>
          <a:p>
            <a:endParaRPr lang="en-IN" dirty="0"/>
          </a:p>
        </p:txBody>
      </p:sp>
      <p:sp>
        <p:nvSpPr>
          <p:cNvPr id="4" name="Slide Number Placeholder 3"/>
          <p:cNvSpPr>
            <a:spLocks noGrp="1"/>
          </p:cNvSpPr>
          <p:nvPr>
            <p:ph type="sldNum" sz="quarter" idx="5"/>
          </p:nvPr>
        </p:nvSpPr>
        <p:spPr/>
        <p:txBody>
          <a:bodyPr/>
          <a:lstStyle/>
          <a:p>
            <a:fld id="{F4D7DF61-31AD-4793-8595-E441AC75B0EB}" type="slidenum">
              <a:rPr lang="en-US" smtClean="0"/>
              <a:t>7</a:t>
            </a:fld>
            <a:endParaRPr lang="en-US"/>
          </a:p>
        </p:txBody>
      </p:sp>
    </p:spTree>
    <p:extLst>
      <p:ext uri="{BB962C8B-B14F-4D97-AF65-F5344CB8AC3E}">
        <p14:creationId xmlns:p14="http://schemas.microsoft.com/office/powerpoint/2010/main" val="3288580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12/9/2024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hyperlink" Target="https://www.pngall.com/database-png/download/2331" TargetMode="External"/><Relationship Id="rId3" Type="http://schemas.openxmlformats.org/officeDocument/2006/relationships/notesSlide" Target="../notesSlides/notesSlide3.xml"/><Relationship Id="rId7" Type="http://schemas.openxmlformats.org/officeDocument/2006/relationships/image" Target="../media/image19.gif"/><Relationship Id="rId12" Type="http://schemas.openxmlformats.org/officeDocument/2006/relationships/image" Target="../media/image15.png"/><Relationship Id="rId2" Type="http://schemas.openxmlformats.org/officeDocument/2006/relationships/slideLayout" Target="../slideLayouts/slideLayout39.xml"/><Relationship Id="rId16" Type="http://schemas.openxmlformats.org/officeDocument/2006/relationships/hyperlink" Target="https://pixabay.com/en/documents-paper-files-148079/" TargetMode="External"/><Relationship Id="rId1" Type="http://schemas.openxmlformats.org/officeDocument/2006/relationships/tags" Target="../tags/tag2.xml"/><Relationship Id="rId6" Type="http://schemas.openxmlformats.org/officeDocument/2006/relationships/image" Target="../media/image16.gif"/><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hyperlink" Target="https://pixabay.com/en/coding-computer-computer-user-pc-1294361/" TargetMode="External"/><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png"/><Relationship Id="rId7" Type="http://schemas.openxmlformats.org/officeDocument/2006/relationships/hyperlink" Target="https://pixabay.com/en/coding-computer-computer-user-pc-1294361/" TargetMode="Externa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925 -0.01968 L 0.33112 0.09514 L 0.33046 0.09375 " pathEditMode="relative" rAng="0" ptsTypes="AAA">
                                      <p:cBhvr>
                                        <p:cTn id="14" dur="2000" fill="hold"/>
                                        <p:tgtEl>
                                          <p:spTgt spid="7172"/>
                                        </p:tgtEl>
                                        <p:attrNameLst>
                                          <p:attrName>ppt_x</p:attrName>
                                          <p:attrName>ppt_y</p:attrName>
                                        </p:attrNameLst>
                                      </p:cBhvr>
                                      <p:rCtr x="17018" y="5741"/>
                                    </p:animMotion>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7172"/>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17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6" name="Picture 2" descr="Understanding K-Nearest Neighbors (KNN): Classification and Regression |  Towards AI">
            <a:extLst>
              <a:ext uri="{FF2B5EF4-FFF2-40B4-BE49-F238E27FC236}">
                <a16:creationId xmlns:a16="http://schemas.microsoft.com/office/drawing/2014/main" id="{50A754C0-59A2-6332-D190-93A01C7F7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098" y="3061779"/>
            <a:ext cx="1368119" cy="1146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497" y="4328991"/>
            <a:ext cx="3346704" cy="18825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rrow Point Out Sticker by Gwyneth Draws">
            <a:extLst>
              <a:ext uri="{FF2B5EF4-FFF2-40B4-BE49-F238E27FC236}">
                <a16:creationId xmlns:a16="http://schemas.microsoft.com/office/drawing/2014/main" id="{B363947C-0555-1011-A358-5CD714A68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964073" y="4977964"/>
            <a:ext cx="3225117" cy="13752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rrow Point Out Sticker by Gwyneth Draws">
            <a:extLst>
              <a:ext uri="{FF2B5EF4-FFF2-40B4-BE49-F238E27FC236}">
                <a16:creationId xmlns:a16="http://schemas.microsoft.com/office/drawing/2014/main" id="{352A5ED6-06AC-DA7D-75BD-47A7E2892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95350">
            <a:off x="1788104" y="3291968"/>
            <a:ext cx="3501016" cy="143103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antz Perfect Answer GIFs - Find &amp; Share on GIPHY">
            <a:extLst>
              <a:ext uri="{FF2B5EF4-FFF2-40B4-BE49-F238E27FC236}">
                <a16:creationId xmlns:a16="http://schemas.microsoft.com/office/drawing/2014/main" id="{0517A610-76D4-D604-FED0-2A12066E32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50" y="4614970"/>
            <a:ext cx="2190124" cy="163355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0783" y="659511"/>
            <a:ext cx="2454952" cy="2334961"/>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726747" y="778381"/>
            <a:ext cx="2496187" cy="24834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4223045" y="3261833"/>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50126" y="3208405"/>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15765" y="778381"/>
            <a:ext cx="2662414" cy="266241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650581" y="3323389"/>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5315183" y="6362284"/>
            <a:ext cx="627095" cy="400110"/>
          </a:xfrm>
          <a:prstGeom prst="rect">
            <a:avLst/>
          </a:prstGeom>
          <a:noFill/>
        </p:spPr>
        <p:txBody>
          <a:bodyPr wrap="none" rtlCol="0">
            <a:spAutoFit/>
          </a:bodyPr>
          <a:lstStyle/>
          <a:p>
            <a:r>
              <a:rPr lang="en-US" sz="2000" b="1" dirty="0"/>
              <a:t>LLM</a:t>
            </a:r>
          </a:p>
        </p:txBody>
      </p:sp>
      <p:pic>
        <p:nvPicPr>
          <p:cNvPr id="5126" name="Picture 6" descr="Arrow Point Out Sticker by Gwyneth Draws">
            <a:extLst>
              <a:ext uri="{FF2B5EF4-FFF2-40B4-BE49-F238E27FC236}">
                <a16:creationId xmlns:a16="http://schemas.microsoft.com/office/drawing/2014/main" id="{94F55E62-8ABD-09E6-D65D-9F721FA50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4168" y="1353034"/>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rrow Point Out Sticker by Gwyneth Draws">
            <a:extLst>
              <a:ext uri="{FF2B5EF4-FFF2-40B4-BE49-F238E27FC236}">
                <a16:creationId xmlns:a16="http://schemas.microsoft.com/office/drawing/2014/main" id="{F0A45191-1752-13C5-958E-D7E5781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634" y="1332497"/>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gnifying Glass Pro - Apps on Google Play">
            <a:extLst>
              <a:ext uri="{FF2B5EF4-FFF2-40B4-BE49-F238E27FC236}">
                <a16:creationId xmlns:a16="http://schemas.microsoft.com/office/drawing/2014/main" id="{A5F50CDE-E8C5-439A-61E1-103469B946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2820" y="1655436"/>
            <a:ext cx="908304" cy="908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C07649-B226-EA85-C0A7-AD4C48578507}"/>
              </a:ext>
            </a:extLst>
          </p:cNvPr>
          <p:cNvSpPr txBox="1"/>
          <p:nvPr/>
        </p:nvSpPr>
        <p:spPr>
          <a:xfrm>
            <a:off x="4549922" y="5926836"/>
            <a:ext cx="3092155" cy="584775"/>
          </a:xfrm>
          <a:prstGeom prst="rect">
            <a:avLst/>
          </a:prstGeom>
          <a:noFill/>
        </p:spPr>
        <p:txBody>
          <a:bodyPr wrap="square" rtlCol="0">
            <a:spAutoFit/>
          </a:bodyPr>
          <a:lstStyle/>
          <a:p>
            <a:r>
              <a:rPr lang="en-US" sz="3200" b="1" dirty="0"/>
              <a:t>K Documents</a:t>
            </a:r>
          </a:p>
        </p:txBody>
      </p:sp>
      <p:pic>
        <p:nvPicPr>
          <p:cNvPr id="12" name="Picture 6" descr="Arrow Point Out Sticker by Gwyneth Draws">
            <a:extLst>
              <a:ext uri="{FF2B5EF4-FFF2-40B4-BE49-F238E27FC236}">
                <a16:creationId xmlns:a16="http://schemas.microsoft.com/office/drawing/2014/main" id="{446F9EF0-296A-E677-7FE7-9ABF5C7ED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642625" y="4836292"/>
            <a:ext cx="1649439" cy="1375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2EBF10-48D0-5A3A-2C68-795952EF5471}"/>
              </a:ext>
            </a:extLst>
          </p:cNvPr>
          <p:cNvSpPr txBox="1"/>
          <p:nvPr/>
        </p:nvSpPr>
        <p:spPr>
          <a:xfrm>
            <a:off x="8383136" y="4061838"/>
            <a:ext cx="1721049" cy="369332"/>
          </a:xfrm>
          <a:prstGeom prst="rect">
            <a:avLst/>
          </a:prstGeom>
          <a:noFill/>
        </p:spPr>
        <p:txBody>
          <a:bodyPr wrap="none" rtlCol="0">
            <a:spAutoFit/>
          </a:bodyPr>
          <a:lstStyle/>
          <a:p>
            <a:r>
              <a:rPr lang="en-US" dirty="0"/>
              <a:t>Vector Similarity</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085142" y="1545702"/>
            <a:ext cx="4286057" cy="4232481"/>
          </a:xfrm>
          <a:prstGeom prst="rect">
            <a:avLst/>
          </a:prstGeom>
        </p:spPr>
      </p:pic>
      <p:pic>
        <p:nvPicPr>
          <p:cNvPr id="10" name="Picture 6" descr="Arrow Point Out Sticker by Gwyneth Draws">
            <a:extLst>
              <a:ext uri="{FF2B5EF4-FFF2-40B4-BE49-F238E27FC236}">
                <a16:creationId xmlns:a16="http://schemas.microsoft.com/office/drawing/2014/main" id="{E0684145-5BB4-CBA4-B6DC-D1C73C463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647649" y="3630240"/>
            <a:ext cx="1649439" cy="13752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12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1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path" presetSubtype="0" repeatCount="2000" accel="50000" decel="50000" fill="hold" nodeType="withEffect">
                                  <p:stCondLst>
                                    <p:cond delay="0"/>
                                  </p:stCondLst>
                                  <p:childTnLst>
                                    <p:animMotion origin="layout" path="M 2.08333E-6 -0.10695 C 0.04466 -0.10695 0.08112 -0.05093 0.08112 0.01805 C 0.08112 0.08704 0.04466 0.14305 2.08333E-6 0.14305 C -0.04479 0.14305 -0.08112 0.08704 -0.08112 0.01805 C -0.08112 -0.05093 -0.04479 -0.10695 2.08333E-6 -0.10695 Z " pathEditMode="relative" rAng="0" ptsTypes="AAAAA">
                                      <p:cBhvr>
                                        <p:cTn id="45" dur="5000" fill="hold"/>
                                        <p:tgtEl>
                                          <p:spTgt spid="5128"/>
                                        </p:tgtEl>
                                        <p:attrNameLst>
                                          <p:attrName>ppt_x</p:attrName>
                                          <p:attrName>ppt_y</p:attrName>
                                        </p:attrNameLst>
                                      </p:cBhvr>
                                      <p:rCtr x="0" y="12500"/>
                                    </p:animMotion>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fltVal val="0"/>
                                          </p:val>
                                        </p:tav>
                                        <p:tav tm="100000">
                                          <p:val>
                                            <p:strVal val="#ppt_w"/>
                                          </p:val>
                                        </p:tav>
                                      </p:tavLst>
                                    </p:anim>
                                    <p:anim calcmode="lin" valueType="num">
                                      <p:cBhvr>
                                        <p:cTn id="51" dur="1000" fill="hold"/>
                                        <p:tgtEl>
                                          <p:spTgt spid="7"/>
                                        </p:tgtEl>
                                        <p:attrNameLst>
                                          <p:attrName>ppt_h</p:attrName>
                                        </p:attrNameLst>
                                      </p:cBhvr>
                                      <p:tavLst>
                                        <p:tav tm="0">
                                          <p:val>
                                            <p:fltVal val="0"/>
                                          </p:val>
                                        </p:tav>
                                        <p:tav tm="100000">
                                          <p:val>
                                            <p:strVal val="#ppt_h"/>
                                          </p:val>
                                        </p:tav>
                                      </p:tavLst>
                                    </p:anim>
                                    <p:anim calcmode="lin" valueType="num">
                                      <p:cBhvr>
                                        <p:cTn id="52" dur="1000" fill="hold"/>
                                        <p:tgtEl>
                                          <p:spTgt spid="7"/>
                                        </p:tgtEl>
                                        <p:attrNameLst>
                                          <p:attrName>style.rotation</p:attrName>
                                        </p:attrNameLst>
                                      </p:cBhvr>
                                      <p:tavLst>
                                        <p:tav tm="0">
                                          <p:val>
                                            <p:fltVal val="90"/>
                                          </p:val>
                                        </p:tav>
                                        <p:tav tm="100000">
                                          <p:val>
                                            <p:fltVal val="0"/>
                                          </p:val>
                                        </p:tav>
                                      </p:tavLst>
                                    </p:anim>
                                    <p:animEffect transition="in" filter="fade">
                                      <p:cBhvr>
                                        <p:cTn id="53" dur="1000"/>
                                        <p:tgtEl>
                                          <p:spTgt spid="7"/>
                                        </p:tgtEl>
                                      </p:cBhvr>
                                    </p:animEffect>
                                  </p:childTnLst>
                                </p:cTn>
                              </p:par>
                              <p:par>
                                <p:cTn id="54" presetID="0" presetClass="path" presetSubtype="0" accel="50000" decel="50000" fill="hold" nodeType="withEffect">
                                  <p:stCondLst>
                                    <p:cond delay="0"/>
                                  </p:stCondLst>
                                  <p:childTnLst>
                                    <p:animMotion origin="layout" path="M 0.3375 -0.21667 L 0.00221 -0.00209 L 0.00221 -0.00347 " pathEditMode="relative" ptsTypes="AAA">
                                      <p:cBhvr>
                                        <p:cTn id="55" dur="2000" fill="hold"/>
                                        <p:tgtEl>
                                          <p:spTgt spid="7"/>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nodeType="clickEffect">
                                  <p:stCondLst>
                                    <p:cond delay="0"/>
                                  </p:stCondLst>
                                  <p:childTnLst>
                                    <p:animMotion origin="layout" path="M 2.70833E-6 2.22222E-6 L 0.36211 0.24051 L 0.36133 0.23912 " pathEditMode="relative" rAng="0" ptsTypes="AAA">
                                      <p:cBhvr>
                                        <p:cTn id="59" dur="2000" fill="hold"/>
                                        <p:tgtEl>
                                          <p:spTgt spid="7"/>
                                        </p:tgtEl>
                                        <p:attrNameLst>
                                          <p:attrName>ppt_x</p:attrName>
                                          <p:attrName>ppt_y</p:attrName>
                                        </p:attrNameLst>
                                      </p:cBhvr>
                                      <p:rCtr x="18099" y="12014"/>
                                    </p:animMotion>
                                  </p:childTnLst>
                                </p:cTn>
                              </p:par>
                              <p:par>
                                <p:cTn id="60" presetID="1"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6" presetClass="emph" presetSubtype="0" fill="hold" nodeType="withEffect">
                                  <p:stCondLst>
                                    <p:cond delay="0"/>
                                  </p:stCondLst>
                                  <p:childTnLst>
                                    <p:animScale>
                                      <p:cBhvr>
                                        <p:cTn id="67" dur="2000" fill="hold"/>
                                        <p:tgtEl>
                                          <p:spTgt spid="7"/>
                                        </p:tgtEl>
                                      </p:cBhvr>
                                      <p:by x="50000" y="50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2" nodeType="clickEffect">
                                  <p:stCondLst>
                                    <p:cond delay="0"/>
                                  </p:stCondLst>
                                  <p:childTnLst>
                                    <p:set>
                                      <p:cBhvr>
                                        <p:cTn id="71" dur="1" fill="hold">
                                          <p:stCondLst>
                                            <p:cond delay="0"/>
                                          </p:stCondLst>
                                        </p:cTn>
                                        <p:tgtEl>
                                          <p:spTgt spid="9"/>
                                        </p:tgtEl>
                                        <p:attrNameLst>
                                          <p:attrName>style.visibility</p:attrName>
                                        </p:attrNameLst>
                                      </p:cBhvr>
                                      <p:to>
                                        <p:strVal val="visible"/>
                                      </p:to>
                                    </p:set>
                                  </p:childTnLst>
                                </p:cTn>
                              </p:par>
                              <p:par>
                                <p:cTn id="72" presetID="0" presetClass="path" presetSubtype="0" accel="50000" decel="50000" fill="hold" grpId="0" nodeType="withEffect">
                                  <p:stCondLst>
                                    <p:cond delay="0"/>
                                  </p:stCondLst>
                                  <p:childTnLst>
                                    <p:animMotion origin="layout" path="M -0.00638 -0.00463 L 0.36862 0.0375 L 0.36862 0.03611 " pathEditMode="relative" ptsTypes="AAA">
                                      <p:cBhvr>
                                        <p:cTn id="73" dur="2000" fill="hold"/>
                                        <p:tgtEl>
                                          <p:spTgt spid="9"/>
                                        </p:tgtEl>
                                        <p:attrNameLst>
                                          <p:attrName>ppt_x</p:attrName>
                                          <p:attrName>ppt_y</p:attrName>
                                        </p:attrNameLst>
                                      </p:cBhvr>
                                    </p:animMotion>
                                  </p:childTnLst>
                                </p:cTn>
                              </p:par>
                              <p:par>
                                <p:cTn id="74" presetID="6" presetClass="emph" presetSubtype="0" fill="hold" grpId="1" nodeType="withEffect">
                                  <p:stCondLst>
                                    <p:cond delay="0"/>
                                  </p:stCondLst>
                                  <p:childTnLst>
                                    <p:animScale>
                                      <p:cBhvr>
                                        <p:cTn id="75" dur="2000" fill="hold"/>
                                        <p:tgtEl>
                                          <p:spTgt spid="9"/>
                                        </p:tgtEl>
                                      </p:cBhvr>
                                      <p:by x="50000" y="50000"/>
                                    </p:animScale>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132"/>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8" grpId="0"/>
      <p:bldP spid="9" grpId="0"/>
      <p:bldP spid="9" grpId="1"/>
      <p:bldP spid="9" grpId="2"/>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383100" y="187604"/>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3722984" y="1928790"/>
            <a:ext cx="3290463" cy="3290463"/>
            <a:chOff x="3722984" y="1928790"/>
            <a:chExt cx="3290463" cy="3290463"/>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485819" y="4757588"/>
              <a:ext cx="1892808" cy="461665"/>
            </a:xfrm>
            <a:prstGeom prst="rect">
              <a:avLst/>
            </a:prstGeom>
            <a:noFill/>
          </p:spPr>
          <p:txBody>
            <a:bodyPr wrap="square" rtlCol="0">
              <a:spAutoFit/>
            </a:bodyPr>
            <a:lstStyle/>
            <a:p>
              <a:r>
                <a:rPr lang="en-US" sz="2400" b="1" dirty="0"/>
                <a:t>Web Crawler</a:t>
              </a:r>
            </a:p>
          </p:txBody>
        </p:sp>
      </p:grpSp>
      <p:grpSp>
        <p:nvGrpSpPr>
          <p:cNvPr id="10" name="Group 9">
            <a:extLst>
              <a:ext uri="{FF2B5EF4-FFF2-40B4-BE49-F238E27FC236}">
                <a16:creationId xmlns:a16="http://schemas.microsoft.com/office/drawing/2014/main" id="{703397A8-66BF-AFD6-FD19-FE282A90A23D}"/>
              </a:ext>
            </a:extLst>
          </p:cNvPr>
          <p:cNvGrpSpPr/>
          <p:nvPr/>
        </p:nvGrpSpPr>
        <p:grpSpPr>
          <a:xfrm>
            <a:off x="3214886" y="1909499"/>
            <a:ext cx="4434674" cy="3470039"/>
            <a:chOff x="2578771" y="1858994"/>
            <a:chExt cx="5578887" cy="4326813"/>
          </a:xfrm>
        </p:grpSpPr>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4"/>
            <a:stretch>
              <a:fillRect/>
            </a:stretch>
          </p:blipFill>
          <p:spPr>
            <a:xfrm>
              <a:off x="2578771" y="1858994"/>
              <a:ext cx="5578887" cy="4104188"/>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233681" y="5724142"/>
              <a:ext cx="2144946" cy="461665"/>
            </a:xfrm>
            <a:prstGeom prst="rect">
              <a:avLst/>
            </a:prstGeom>
            <a:noFill/>
          </p:spPr>
          <p:txBody>
            <a:bodyPr wrap="none" rtlCol="0">
              <a:spAutoFit/>
            </a:bodyPr>
            <a:lstStyle/>
            <a:p>
              <a:r>
                <a:rPr lang="en-US" sz="2400" b="1" dirty="0"/>
                <a:t>Network Graph</a:t>
              </a:r>
            </a:p>
          </p:txBody>
        </p:sp>
      </p:grpSp>
      <p:grpSp>
        <p:nvGrpSpPr>
          <p:cNvPr id="12" name="Group 11">
            <a:extLst>
              <a:ext uri="{FF2B5EF4-FFF2-40B4-BE49-F238E27FC236}">
                <a16:creationId xmlns:a16="http://schemas.microsoft.com/office/drawing/2014/main" id="{4D88CFD0-B00D-4F59-DE22-F4EDBEA9E0AF}"/>
              </a:ext>
            </a:extLst>
          </p:cNvPr>
          <p:cNvGrpSpPr/>
          <p:nvPr/>
        </p:nvGrpSpPr>
        <p:grpSpPr>
          <a:xfrm>
            <a:off x="7874773" y="1410582"/>
            <a:ext cx="2352976" cy="2609360"/>
            <a:chOff x="9194253" y="1545336"/>
            <a:chExt cx="2352976" cy="2609360"/>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4253" y="1545336"/>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116152" y="369303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6"/>
          <a:stretch>
            <a:fillRect/>
          </a:stretch>
        </p:blipFill>
        <p:spPr>
          <a:xfrm>
            <a:off x="2192171" y="1522194"/>
            <a:ext cx="8035578" cy="4221508"/>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7"/>
          <a:stretch>
            <a:fillRect/>
          </a:stretch>
        </p:blipFill>
        <p:spPr>
          <a:xfrm>
            <a:off x="2585954" y="1291195"/>
            <a:ext cx="7298897" cy="4534163"/>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8410" y="45653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row PNG, Arrow Transparent Background - FreeIconsPNG">
            <a:extLst>
              <a:ext uri="{FF2B5EF4-FFF2-40B4-BE49-F238E27FC236}">
                <a16:creationId xmlns:a16="http://schemas.microsoft.com/office/drawing/2014/main" id="{FBFA1BF9-D42E-7CB0-D185-6C96601C57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3757" y="173293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21A13BB4-2893-1374-4DC0-7806212415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3231" y="166933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F8C5C35E-A113-4E1B-397A-713739ADF7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8670454" y="3501256"/>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085C23BC-5BEC-62BA-3CB1-60CCF0CB0D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6619102" y="4709473"/>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Arrow PNG, Arrow Transparent Background - FreeIconsPNG">
            <a:extLst>
              <a:ext uri="{FF2B5EF4-FFF2-40B4-BE49-F238E27FC236}">
                <a16:creationId xmlns:a16="http://schemas.microsoft.com/office/drawing/2014/main" id="{F2108037-CF27-5739-E8BD-45914CBF24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4664902" y="474036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ters realm | RWBY Fanon Wiki | Fandom">
            <a:extLst>
              <a:ext uri="{FF2B5EF4-FFF2-40B4-BE49-F238E27FC236}">
                <a16:creationId xmlns:a16="http://schemas.microsoft.com/office/drawing/2014/main" id="{BC400343-095B-6615-72ED-F921D09E32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93854" y="100809"/>
            <a:ext cx="799729" cy="79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6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4.81481E-6 L -0.27903 -0.12384 " pathEditMode="relative" rAng="0" ptsTypes="AA">
                                      <p:cBhvr>
                                        <p:cTn id="10" dur="2000" fill="hold"/>
                                        <p:tgtEl>
                                          <p:spTgt spid="6"/>
                                        </p:tgtEl>
                                        <p:attrNameLst>
                                          <p:attrName>ppt_x</p:attrName>
                                          <p:attrName>ppt_y</p:attrName>
                                        </p:attrNameLst>
                                      </p:cBhvr>
                                      <p:rCtr x="-13958" y="-6204"/>
                                    </p:animMotion>
                                  </p:childTnLst>
                                </p:cTn>
                              </p:par>
                              <p:par>
                                <p:cTn id="11" presetID="6" presetClass="emph" presetSubtype="0" fill="hold" nodeType="withEffect">
                                  <p:stCondLst>
                                    <p:cond delay="0"/>
                                  </p:stCondLst>
                                  <p:childTnLst>
                                    <p:animScale>
                                      <p:cBhvr>
                                        <p:cTn id="12" dur="2000" fill="hold"/>
                                        <p:tgtEl>
                                          <p:spTgt spid="6"/>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91667E-6 -1.48148E-6 L 0.00742 -0.14884 " pathEditMode="relative" rAng="0" ptsTypes="AA">
                                      <p:cBhvr>
                                        <p:cTn id="23" dur="2000" fill="hold"/>
                                        <p:tgtEl>
                                          <p:spTgt spid="10"/>
                                        </p:tgtEl>
                                        <p:attrNameLst>
                                          <p:attrName>ppt_x</p:attrName>
                                          <p:attrName>ppt_y</p:attrName>
                                        </p:attrNameLst>
                                      </p:cBhvr>
                                      <p:rCtr x="365" y="-7454"/>
                                    </p:animMotion>
                                  </p:childTnLst>
                                </p:cTn>
                              </p:par>
                              <p:par>
                                <p:cTn id="24" presetID="6" presetClass="emph" presetSubtype="0" fill="hold" nodeType="withEffect">
                                  <p:stCondLst>
                                    <p:cond delay="0"/>
                                  </p:stCondLst>
                                  <p:childTnLst>
                                    <p:animScale>
                                      <p:cBhvr>
                                        <p:cTn id="25" dur="2000" fill="hold"/>
                                        <p:tgtEl>
                                          <p:spTgt spid="10"/>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5E-6 3.7037E-7 L 0.24141 0.2287 " pathEditMode="relative" rAng="0" ptsTypes="AA">
                                      <p:cBhvr>
                                        <p:cTn id="43" dur="2000" fill="hold"/>
                                        <p:tgtEl>
                                          <p:spTgt spid="16"/>
                                        </p:tgtEl>
                                        <p:attrNameLst>
                                          <p:attrName>ppt_x</p:attrName>
                                          <p:attrName>ppt_y</p:attrName>
                                        </p:attrNameLst>
                                      </p:cBhvr>
                                      <p:rCtr x="12070" y="11435"/>
                                    </p:animMotion>
                                  </p:childTnLst>
                                </p:cTn>
                              </p:par>
                              <p:par>
                                <p:cTn id="44" presetID="6" presetClass="emph" presetSubtype="0" fill="hold" nodeType="withEffect">
                                  <p:stCondLst>
                                    <p:cond delay="0"/>
                                  </p:stCondLst>
                                  <p:childTnLst>
                                    <p:animScale>
                                      <p:cBhvr>
                                        <p:cTn id="45" dur="2000" fill="hold"/>
                                        <p:tgtEl>
                                          <p:spTgt spid="16"/>
                                        </p:tgtEl>
                                      </p:cBhvr>
                                      <p:by x="50000" y="50000"/>
                                    </p:animScale>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1.66667E-6 0 L -0.27279 0.23958 " pathEditMode="relative" rAng="0" ptsTypes="AA">
                                      <p:cBhvr>
                                        <p:cTn id="60" dur="2000" fill="hold"/>
                                        <p:tgtEl>
                                          <p:spTgt spid="18"/>
                                        </p:tgtEl>
                                        <p:attrNameLst>
                                          <p:attrName>ppt_x</p:attrName>
                                          <p:attrName>ppt_y</p:attrName>
                                        </p:attrNameLst>
                                      </p:cBhvr>
                                      <p:rCtr x="-13646" y="11968"/>
                                    </p:animMotion>
                                  </p:childTnLst>
                                </p:cTn>
                              </p:par>
                              <p:par>
                                <p:cTn id="61" presetID="6" presetClass="emph" presetSubtype="0" fill="hold" nodeType="withEffect">
                                  <p:stCondLst>
                                    <p:cond delay="0"/>
                                  </p:stCondLst>
                                  <p:childTnLst>
                                    <p:animScale>
                                      <p:cBhvr>
                                        <p:cTn id="62" dur="2000" fill="hold"/>
                                        <p:tgtEl>
                                          <p:spTgt spid="18"/>
                                        </p:tgtEl>
                                      </p:cBhvr>
                                      <p:by x="50000" y="50000"/>
                                    </p:animScale>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FEEC72-FDD1-611F-6205-69F9D19DCD58}"/>
              </a:ext>
            </a:extLst>
          </p:cNvPr>
          <p:cNvGrpSpPr>
            <a:grpSpLocks noGrp="1" noUngrp="1" noRot="1" noMove="1" noResize="1"/>
          </p:cNvGrpSpPr>
          <p:nvPr/>
        </p:nvGrpSpPr>
        <p:grpSpPr>
          <a:xfrm>
            <a:off x="3762034" y="2364125"/>
            <a:ext cx="3482580" cy="2620632"/>
            <a:chOff x="3762034" y="2364125"/>
            <a:chExt cx="3482580" cy="2620632"/>
          </a:xfrm>
        </p:grpSpPr>
        <p:pic>
          <p:nvPicPr>
            <p:cNvPr id="1030" name="Picture 6" descr="Website - Free web icons">
              <a:extLst>
                <a:ext uri="{FF2B5EF4-FFF2-40B4-BE49-F238E27FC236}">
                  <a16:creationId xmlns:a16="http://schemas.microsoft.com/office/drawing/2014/main" id="{0E7A0749-2C34-C93D-B6F6-C296137DC1E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03519" y="2397331"/>
              <a:ext cx="1941095" cy="1941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DF Reader App : Read All PDF - Apps on Google Play">
              <a:extLst>
                <a:ext uri="{FF2B5EF4-FFF2-40B4-BE49-F238E27FC236}">
                  <a16:creationId xmlns:a16="http://schemas.microsoft.com/office/drawing/2014/main" id="{F667C55A-37E3-14AC-BE9E-4577A2E13E1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62034" y="2364125"/>
              <a:ext cx="1767839" cy="1767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86C9A-84E4-76E3-77F8-F3B04EFEFCBD}"/>
                </a:ext>
              </a:extLst>
            </p:cNvPr>
            <p:cNvSpPr txBox="1">
              <a:spLocks noGrp="1" noRot="1" noMove="1" noResize="1" noEditPoints="1" noAdjustHandles="1" noChangeArrowheads="1" noChangeShapeType="1"/>
            </p:cNvSpPr>
            <p:nvPr/>
          </p:nvSpPr>
          <p:spPr>
            <a:xfrm>
              <a:off x="4261104" y="4338426"/>
              <a:ext cx="2871216" cy="646331"/>
            </a:xfrm>
            <a:prstGeom prst="rect">
              <a:avLst/>
            </a:prstGeom>
            <a:noFill/>
          </p:spPr>
          <p:txBody>
            <a:bodyPr wrap="square" rtlCol="0">
              <a:spAutoFit/>
            </a:bodyPr>
            <a:lstStyle/>
            <a:p>
              <a:r>
                <a:rPr lang="en-US" sz="3600" dirty="0"/>
                <a:t>PDF / Website</a:t>
              </a:r>
            </a:p>
          </p:txBody>
        </p:sp>
      </p:grpSp>
      <p:pic>
        <p:nvPicPr>
          <p:cNvPr id="1034" name="Picture 10" descr="enter image description here">
            <a:extLst>
              <a:ext uri="{FF2B5EF4-FFF2-40B4-BE49-F238E27FC236}">
                <a16:creationId xmlns:a16="http://schemas.microsoft.com/office/drawing/2014/main" id="{C5BB2CE5-6ACE-2B9D-99A2-4031360597E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20262" y="2102411"/>
            <a:ext cx="41529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itting in a chair using a computer&#10;&#10;Description automatically generated">
            <a:extLst>
              <a:ext uri="{FF2B5EF4-FFF2-40B4-BE49-F238E27FC236}">
                <a16:creationId xmlns:a16="http://schemas.microsoft.com/office/drawing/2014/main" id="{392DFA99-50AF-0CC5-44CD-30EE4EC01B2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02397" y="2210743"/>
            <a:ext cx="2454952" cy="2334961"/>
          </a:xfrm>
          <a:prstGeom prst="rect">
            <a:avLst/>
          </a:prstGeom>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sp>
        <p:nvSpPr>
          <p:cNvPr id="3" name="TextBox 2">
            <a:extLst>
              <a:ext uri="{FF2B5EF4-FFF2-40B4-BE49-F238E27FC236}">
                <a16:creationId xmlns:a16="http://schemas.microsoft.com/office/drawing/2014/main" id="{DDF538D3-4416-73AE-80B1-01FC6461AA46}"/>
              </a:ext>
            </a:extLst>
          </p:cNvPr>
          <p:cNvSpPr txBox="1"/>
          <p:nvPr/>
        </p:nvSpPr>
        <p:spPr>
          <a:xfrm>
            <a:off x="4486989" y="2483958"/>
            <a:ext cx="2419445" cy="523220"/>
          </a:xfrm>
          <a:prstGeom prst="rect">
            <a:avLst/>
          </a:prstGeom>
          <a:noFill/>
        </p:spPr>
        <p:txBody>
          <a:bodyPr wrap="none" rtlCol="0">
            <a:spAutoFit/>
          </a:bodyPr>
          <a:lstStyle/>
          <a:p>
            <a:r>
              <a:rPr lang="en-US" sz="2800" dirty="0"/>
              <a:t>Network Graph</a:t>
            </a:r>
          </a:p>
        </p:txBody>
      </p:sp>
      <p:pic>
        <p:nvPicPr>
          <p:cNvPr id="1032" name="Picture 8" descr="Machine learning vs Deep learning vs Artificial Intelligence | by Sunila  Gollapudi | DataDrivenInvestor">
            <a:extLst>
              <a:ext uri="{FF2B5EF4-FFF2-40B4-BE49-F238E27FC236}">
                <a16:creationId xmlns:a16="http://schemas.microsoft.com/office/drawing/2014/main" id="{679D8F98-7A5F-4503-D5FB-44617F42344A}"/>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51482" y="1179854"/>
            <a:ext cx="8289036" cy="4796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D29E3E-0E94-E809-CC15-0E2FA4F0FD3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55648" y="1541286"/>
            <a:ext cx="10926700" cy="4023099"/>
          </a:xfrm>
          <a:prstGeom prst="rect">
            <a:avLst/>
          </a:prstGeom>
        </p:spPr>
      </p:pic>
      <p:sp>
        <p:nvSpPr>
          <p:cNvPr id="11" name="TextBox 10">
            <a:extLst>
              <a:ext uri="{FF2B5EF4-FFF2-40B4-BE49-F238E27FC236}">
                <a16:creationId xmlns:a16="http://schemas.microsoft.com/office/drawing/2014/main" id="{31B0F11F-5C0A-0642-CB6F-E11B4601DA8F}"/>
              </a:ext>
            </a:extLst>
          </p:cNvPr>
          <p:cNvSpPr txBox="1"/>
          <p:nvPr/>
        </p:nvSpPr>
        <p:spPr>
          <a:xfrm>
            <a:off x="7545910" y="2483958"/>
            <a:ext cx="3638732" cy="523220"/>
          </a:xfrm>
          <a:prstGeom prst="rect">
            <a:avLst/>
          </a:prstGeom>
          <a:noFill/>
        </p:spPr>
        <p:txBody>
          <a:bodyPr wrap="square" rtlCol="0">
            <a:spAutoFit/>
          </a:bodyPr>
          <a:lstStyle/>
          <a:p>
            <a:r>
              <a:rPr lang="en-US" sz="2800" dirty="0"/>
              <a:t>User Query + Network</a:t>
            </a:r>
          </a:p>
        </p:txBody>
      </p:sp>
      <p:grpSp>
        <p:nvGrpSpPr>
          <p:cNvPr id="14" name="Group 13">
            <a:extLst>
              <a:ext uri="{FF2B5EF4-FFF2-40B4-BE49-F238E27FC236}">
                <a16:creationId xmlns:a16="http://schemas.microsoft.com/office/drawing/2014/main" id="{0D4018FA-5745-5F94-A3EF-98C68816318B}"/>
              </a:ext>
            </a:extLst>
          </p:cNvPr>
          <p:cNvGrpSpPr/>
          <p:nvPr/>
        </p:nvGrpSpPr>
        <p:grpSpPr>
          <a:xfrm>
            <a:off x="4290882" y="2262029"/>
            <a:ext cx="2716230" cy="2818452"/>
            <a:chOff x="4290882" y="2262029"/>
            <a:chExt cx="2716230" cy="2818452"/>
          </a:xfrm>
        </p:grpSpPr>
        <p:pic>
          <p:nvPicPr>
            <p:cNvPr id="12" name="Picture 2" descr="Masters realm | RWBY Fanon Wiki | Fandom">
              <a:extLst>
                <a:ext uri="{FF2B5EF4-FFF2-40B4-BE49-F238E27FC236}">
                  <a16:creationId xmlns:a16="http://schemas.microsoft.com/office/drawing/2014/main" id="{80DF2E97-5CE1-036A-8BE3-3BC3BA7FE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0882" y="2262029"/>
              <a:ext cx="2644427" cy="2644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C349B7-6987-7354-0D4B-BB2AB711EC3C}"/>
                </a:ext>
              </a:extLst>
            </p:cNvPr>
            <p:cNvSpPr txBox="1"/>
            <p:nvPr/>
          </p:nvSpPr>
          <p:spPr>
            <a:xfrm>
              <a:off x="5030884" y="4557261"/>
              <a:ext cx="1976228" cy="523220"/>
            </a:xfrm>
            <a:prstGeom prst="rect">
              <a:avLst/>
            </a:prstGeom>
            <a:noFill/>
          </p:spPr>
          <p:txBody>
            <a:bodyPr wrap="square" rtlCol="0">
              <a:spAutoFit/>
            </a:bodyPr>
            <a:lstStyle/>
            <a:p>
              <a:r>
                <a:rPr lang="en-US" sz="2800" dirty="0"/>
                <a:t>REALM</a:t>
              </a:r>
              <a:endParaRPr lang="en-US" dirty="0"/>
            </a:p>
          </p:txBody>
        </p:sp>
      </p:grpSp>
      <p:grpSp>
        <p:nvGrpSpPr>
          <p:cNvPr id="18" name="Group 17">
            <a:extLst>
              <a:ext uri="{FF2B5EF4-FFF2-40B4-BE49-F238E27FC236}">
                <a16:creationId xmlns:a16="http://schemas.microsoft.com/office/drawing/2014/main" id="{BC83C912-93F2-F935-1B5D-79C90040CAD7}"/>
              </a:ext>
            </a:extLst>
          </p:cNvPr>
          <p:cNvGrpSpPr/>
          <p:nvPr/>
        </p:nvGrpSpPr>
        <p:grpSpPr>
          <a:xfrm>
            <a:off x="4584984" y="3994588"/>
            <a:ext cx="2644427" cy="2091605"/>
            <a:chOff x="4584984" y="3994588"/>
            <a:chExt cx="2644427" cy="2091605"/>
          </a:xfrm>
        </p:grpSpPr>
        <p:pic>
          <p:nvPicPr>
            <p:cNvPr id="2050" name="Picture 2" descr="Standard beam search algorithm with beam size 2 | Download Scientific  Diagram">
              <a:extLst>
                <a:ext uri="{FF2B5EF4-FFF2-40B4-BE49-F238E27FC236}">
                  <a16:creationId xmlns:a16="http://schemas.microsoft.com/office/drawing/2014/main" id="{A51881E5-E2C9-05D3-FDC3-4737143028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4984" y="3994588"/>
              <a:ext cx="2644427" cy="18315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345C75-9E4A-7D06-0611-B462E1CA9BE8}"/>
                </a:ext>
              </a:extLst>
            </p:cNvPr>
            <p:cNvSpPr txBox="1"/>
            <p:nvPr/>
          </p:nvSpPr>
          <p:spPr>
            <a:xfrm>
              <a:off x="4618832" y="5562973"/>
              <a:ext cx="2550955" cy="523220"/>
            </a:xfrm>
            <a:prstGeom prst="rect">
              <a:avLst/>
            </a:prstGeom>
            <a:noFill/>
          </p:spPr>
          <p:txBody>
            <a:bodyPr wrap="none" rtlCol="0">
              <a:spAutoFit/>
            </a:bodyPr>
            <a:lstStyle/>
            <a:p>
              <a:r>
                <a:rPr lang="en-US" sz="2800" dirty="0"/>
                <a:t>Path Predictions</a:t>
              </a:r>
            </a:p>
          </p:txBody>
        </p:sp>
      </p:grpSp>
      <p:pic>
        <p:nvPicPr>
          <p:cNvPr id="19" name="Picture 14" descr="Arrow PNG, Arrow Transparent Background - FreeIconsPNG">
            <a:extLst>
              <a:ext uri="{FF2B5EF4-FFF2-40B4-BE49-F238E27FC236}">
                <a16:creationId xmlns:a16="http://schemas.microsoft.com/office/drawing/2014/main" id="{B9696EB7-C9C9-8038-8D7E-CB57818000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0433" y="113925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Arrow PNG, Arrow Transparent Background - FreeIconsPNG">
            <a:extLst>
              <a:ext uri="{FF2B5EF4-FFF2-40B4-BE49-F238E27FC236}">
                <a16:creationId xmlns:a16="http://schemas.microsoft.com/office/drawing/2014/main" id="{ED58946B-D801-FFC0-EC9D-FC47C47C3C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1127" y="1139258"/>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543FE6E5-8FE3-4C23-3914-D30C21925B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9142797" y="287959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95710554-5B98-D84A-0CE9-E1607F2D1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800000">
            <a:off x="7536071" y="437034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389E3744-859F-E23A-11FE-4032C98484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860703" y="2940009"/>
            <a:ext cx="1230357" cy="12743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BABE614-F3A9-3359-F9EF-85D749D5122B}"/>
              </a:ext>
            </a:extLst>
          </p:cNvPr>
          <p:cNvSpPr txBox="1"/>
          <p:nvPr/>
        </p:nvSpPr>
        <p:spPr>
          <a:xfrm>
            <a:off x="3917482" y="3516785"/>
            <a:ext cx="184731" cy="369332"/>
          </a:xfrm>
          <a:prstGeom prst="rect">
            <a:avLst/>
          </a:prstGeom>
          <a:noFill/>
        </p:spPr>
        <p:txBody>
          <a:bodyPr wrap="none" rtlCol="0">
            <a:spAutoFit/>
          </a:bodyPr>
          <a:lstStyle/>
          <a:p>
            <a:endParaRPr lang="en-US" dirty="0"/>
          </a:p>
        </p:txBody>
      </p:sp>
      <p:sp>
        <p:nvSpPr>
          <p:cNvPr id="25" name="Rectangle 3">
            <a:extLst>
              <a:ext uri="{FF2B5EF4-FFF2-40B4-BE49-F238E27FC236}">
                <a16:creationId xmlns:a16="http://schemas.microsoft.com/office/drawing/2014/main" id="{7F3A4F60-24B2-8B36-65E0-1DA9B48EE270}"/>
              </a:ext>
            </a:extLst>
          </p:cNvPr>
          <p:cNvSpPr>
            <a:spLocks noChangeArrowheads="1"/>
          </p:cNvSpPr>
          <p:nvPr/>
        </p:nvSpPr>
        <p:spPr bwMode="auto">
          <a:xfrm>
            <a:off x="3370433" y="3549327"/>
            <a:ext cx="496087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ar(--jp-code-font-family)"/>
              </a:rPr>
              <a:t>'Machine learning-&gt;Relationships to other fields-&gt;Data compression'</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103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2.59259E-6 L -0.31615 0.22292 " pathEditMode="relative" rAng="0" ptsTypes="AA">
                                      <p:cBhvr>
                                        <p:cTn id="10" dur="2000" fill="hold"/>
                                        <p:tgtEl>
                                          <p:spTgt spid="8"/>
                                        </p:tgtEl>
                                        <p:attrNameLst>
                                          <p:attrName>ppt_x</p:attrName>
                                          <p:attrName>ppt_y</p:attrName>
                                        </p:attrNameLst>
                                      </p:cBhvr>
                                      <p:rCtr x="-15807" y="11134"/>
                                    </p:animMotion>
                                  </p:childTnLst>
                                </p:cTn>
                              </p:par>
                              <p:par>
                                <p:cTn id="11" presetID="6" presetClass="emph" presetSubtype="0" fill="hold" nodeType="withEffect">
                                  <p:stCondLst>
                                    <p:cond delay="0"/>
                                  </p:stCondLst>
                                  <p:childTnLst>
                                    <p:animScale>
                                      <p:cBhvr>
                                        <p:cTn id="12" dur="2000" fill="hold"/>
                                        <p:tgtEl>
                                          <p:spTgt spid="8"/>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29167E-6 1.85185E-6 L -0.28424 -0.24375 " pathEditMode="relative" rAng="0" ptsTypes="AA">
                                      <p:cBhvr>
                                        <p:cTn id="23" dur="2000" fill="hold"/>
                                        <p:tgtEl>
                                          <p:spTgt spid="6"/>
                                        </p:tgtEl>
                                        <p:attrNameLst>
                                          <p:attrName>ppt_x</p:attrName>
                                          <p:attrName>ppt_y</p:attrName>
                                        </p:attrNameLst>
                                      </p:cBhvr>
                                      <p:rCtr x="-14219" y="-12199"/>
                                    </p:animMotion>
                                  </p:childTnLst>
                                </p:cTn>
                              </p:par>
                              <p:par>
                                <p:cTn id="24" presetID="6" presetClass="emph" presetSubtype="0" fill="hold" nodeType="withEffect">
                                  <p:stCondLst>
                                    <p:cond delay="0"/>
                                  </p:stCondLst>
                                  <p:childTnLst>
                                    <p:animScale>
                                      <p:cBhvr>
                                        <p:cTn id="25" dur="2000" fill="hold"/>
                                        <p:tgtEl>
                                          <p:spTgt spid="6"/>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5E-6 2.96296E-6 L -0.01367 -0.2831 " pathEditMode="relative" rAng="0" ptsTypes="AA">
                                      <p:cBhvr>
                                        <p:cTn id="42" dur="2000" fill="hold"/>
                                        <p:tgtEl>
                                          <p:spTgt spid="1034"/>
                                        </p:tgtEl>
                                        <p:attrNameLst>
                                          <p:attrName>ppt_x</p:attrName>
                                          <p:attrName>ppt_y</p:attrName>
                                        </p:attrNameLst>
                                      </p:cBhvr>
                                      <p:rCtr x="-690" y="-14167"/>
                                    </p:animMotion>
                                  </p:childTnLst>
                                </p:cTn>
                              </p:par>
                              <p:par>
                                <p:cTn id="43" presetID="6" presetClass="emph" presetSubtype="0" fill="hold" nodeType="withEffect">
                                  <p:stCondLst>
                                    <p:cond delay="0"/>
                                  </p:stCondLst>
                                  <p:childTnLst>
                                    <p:animScale>
                                      <p:cBhvr>
                                        <p:cTn id="44" dur="2000" fill="hold"/>
                                        <p:tgtEl>
                                          <p:spTgt spid="1034"/>
                                        </p:tgtEl>
                                      </p:cBhvr>
                                      <p:by x="70000" y="70000"/>
                                    </p:animScale>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2.08333E-7 4.44444E-6 L 0.26536 -0.25533 " pathEditMode="relative" rAng="0" ptsTypes="AA">
                                      <p:cBhvr>
                                        <p:cTn id="58" dur="2000" fill="hold"/>
                                        <p:tgtEl>
                                          <p:spTgt spid="10"/>
                                        </p:tgtEl>
                                        <p:attrNameLst>
                                          <p:attrName>ppt_x</p:attrName>
                                          <p:attrName>ppt_y</p:attrName>
                                        </p:attrNameLst>
                                      </p:cBhvr>
                                      <p:rCtr x="13268" y="-12778"/>
                                    </p:animMotion>
                                  </p:childTnLst>
                                </p:cTn>
                              </p:par>
                              <p:par>
                                <p:cTn id="59" presetID="6" presetClass="emph" presetSubtype="0" fill="hold" nodeType="withEffect">
                                  <p:stCondLst>
                                    <p:cond delay="0"/>
                                  </p:stCondLst>
                                  <p:childTnLst>
                                    <p:animScale>
                                      <p:cBhvr>
                                        <p:cTn id="60" dur="2000" fill="hold"/>
                                        <p:tgtEl>
                                          <p:spTgt spid="10"/>
                                        </p:tgtEl>
                                      </p:cBhvr>
                                      <p:by x="35000" y="3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1.25E-6 4.81481E-6 L 0.34063 0.1706 " pathEditMode="relative" rAng="0" ptsTypes="AA">
                                      <p:cBhvr>
                                        <p:cTn id="75" dur="2000" fill="hold"/>
                                        <p:tgtEl>
                                          <p:spTgt spid="14"/>
                                        </p:tgtEl>
                                        <p:attrNameLst>
                                          <p:attrName>ppt_x</p:attrName>
                                          <p:attrName>ppt_y</p:attrName>
                                        </p:attrNameLst>
                                      </p:cBhvr>
                                      <p:rCtr x="17031" y="8519"/>
                                    </p:animMotion>
                                  </p:childTnLst>
                                </p:cTn>
                              </p:par>
                              <p:par>
                                <p:cTn id="76" presetID="6" presetClass="emph" presetSubtype="0" fill="hold" nodeType="withEffect">
                                  <p:stCondLst>
                                    <p:cond delay="0"/>
                                  </p:stCondLst>
                                  <p:childTnLst>
                                    <p:animScale>
                                      <p:cBhvr>
                                        <p:cTn id="77" dur="2000" fill="hold"/>
                                        <p:tgtEl>
                                          <p:spTgt spid="14"/>
                                        </p:tgtEl>
                                      </p:cBhvr>
                                      <p:by x="70000" y="70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FCB69-9132-AE5E-C818-2354D5E6953B}"/>
              </a:ext>
            </a:extLst>
          </p:cNvPr>
          <p:cNvSpPr>
            <a:spLocks noGrp="1"/>
          </p:cNvSpPr>
          <p:nvPr>
            <p:ph idx="1"/>
          </p:nvPr>
        </p:nvSpPr>
        <p:spPr>
          <a:xfrm>
            <a:off x="417443" y="1321904"/>
            <a:ext cx="10936359" cy="4738897"/>
          </a:xfrm>
        </p:spPr>
        <p:txBody>
          <a:bodyPr/>
          <a:lstStyle/>
          <a:p>
            <a:r>
              <a:rPr lang="en-US" dirty="0"/>
              <a:t>Context Tracking and Detailed Explanations : </a:t>
            </a:r>
            <a:r>
              <a:rPr lang="en-IN" dirty="0"/>
              <a:t>Graph/tree-like structure ensures seamless context retention and </a:t>
            </a:r>
            <a:r>
              <a:rPr lang="en-US" dirty="0"/>
              <a:t>enables comprehensive explanations without skipping topics (common in Vanilla RAG).</a:t>
            </a:r>
          </a:p>
          <a:p>
            <a:r>
              <a:rPr lang="en-IN" dirty="0"/>
              <a:t>Multimodal Context Awareness : </a:t>
            </a:r>
            <a:r>
              <a:rPr lang="en-US" dirty="0"/>
              <a:t>Tracks and integrates code or images within the document enhances explanations, akin to an interactive video experience.</a:t>
            </a:r>
          </a:p>
          <a:p>
            <a:r>
              <a:rPr lang="en-IN" dirty="0"/>
              <a:t>Reduced Hallucination : </a:t>
            </a:r>
            <a:r>
              <a:rPr lang="en-US" dirty="0"/>
              <a:t>Improves factual accuracy by leveraging structured context and reducing reliance on assumptions.</a:t>
            </a:r>
          </a:p>
          <a:p>
            <a:r>
              <a:rPr lang="en-IN" dirty="0"/>
              <a:t>Enhanced Scalability</a:t>
            </a:r>
            <a:r>
              <a:rPr lang="en-US" dirty="0"/>
              <a:t> : Efficiently handles large and complex datasets with better organization and retrieval capabilities.</a:t>
            </a:r>
          </a:p>
          <a:p>
            <a:r>
              <a:rPr lang="en-IN" dirty="0"/>
              <a:t>Improved Query Understanding</a:t>
            </a:r>
            <a:r>
              <a:rPr lang="en-US" dirty="0"/>
              <a:t> : Adapts to user-specific queries by dynamically navigating the graph structure for tailored responses.</a:t>
            </a:r>
          </a:p>
        </p:txBody>
      </p:sp>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12"/>
          </p:nvPr>
        </p:nvSpPr>
        <p:spPr/>
        <p:txBody>
          <a:bodyPr/>
          <a:lstStyle/>
          <a:p>
            <a:fld id="{AF566841-F213-4D51-B1D5-0B48849A4FB2}" type="slidenum">
              <a:rPr lang="en-US" smtClean="0"/>
              <a:t>7</a:t>
            </a:fld>
            <a:endParaRPr lang="en-US"/>
          </a:p>
        </p:txBody>
      </p:sp>
      <p:sp>
        <p:nvSpPr>
          <p:cNvPr id="7" name="Title 1">
            <a:extLst>
              <a:ext uri="{FF2B5EF4-FFF2-40B4-BE49-F238E27FC236}">
                <a16:creationId xmlns:a16="http://schemas.microsoft.com/office/drawing/2014/main" id="{4FA509E2-EAE3-1BCA-6F18-53BDC21C30B8}"/>
              </a:ext>
            </a:extLst>
          </p:cNvPr>
          <p:cNvSpPr>
            <a:spLocks noGrp="1"/>
          </p:cNvSpPr>
          <p:nvPr>
            <p:ph type="title"/>
          </p:nvPr>
        </p:nvSpPr>
        <p:spPr>
          <a:xfrm>
            <a:off x="200904" y="82296"/>
            <a:ext cx="11991096" cy="797199"/>
          </a:xfrm>
        </p:spPr>
        <p:txBody>
          <a:bodyPr>
            <a:normAutofit/>
          </a:bodyPr>
          <a:lstStyle/>
          <a:p>
            <a:r>
              <a:rPr lang="en-US" dirty="0"/>
              <a:t>Advantages Over Vanilla RAG</a:t>
            </a:r>
          </a:p>
        </p:txBody>
      </p:sp>
    </p:spTree>
    <p:extLst>
      <p:ext uri="{BB962C8B-B14F-4D97-AF65-F5344CB8AC3E}">
        <p14:creationId xmlns:p14="http://schemas.microsoft.com/office/powerpoint/2010/main" val="184840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E18302-C32D-AC1C-121A-A85C2DC22ECF}"/>
              </a:ext>
            </a:extLst>
          </p:cNvPr>
          <p:cNvSpPr>
            <a:spLocks noGrp="1"/>
          </p:cNvSpPr>
          <p:nvPr>
            <p:ph type="sldNum" sz="quarter" idx="12"/>
          </p:nvPr>
        </p:nvSpPr>
        <p:spPr/>
        <p:txBody>
          <a:bodyPr/>
          <a:lstStyle/>
          <a:p>
            <a:fld id="{AF566841-F213-4D51-B1D5-0B48849A4FB2}" type="slidenum">
              <a:rPr lang="en-US" smtClean="0"/>
              <a:t>8</a:t>
            </a:fld>
            <a:endParaRPr lang="en-US"/>
          </a:p>
        </p:txBody>
      </p:sp>
      <p:pic>
        <p:nvPicPr>
          <p:cNvPr id="8" name="Video 7">
            <a:hlinkClick r:id="" action="ppaction://media"/>
            <a:extLst>
              <a:ext uri="{FF2B5EF4-FFF2-40B4-BE49-F238E27FC236}">
                <a16:creationId xmlns:a16="http://schemas.microsoft.com/office/drawing/2014/main" id="{B65730D8-A5A0-2A40-CCAD-0A437C43F8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809" y="0"/>
            <a:ext cx="11439939" cy="6858000"/>
          </a:xfrm>
          <a:prstGeom prst="rect">
            <a:avLst/>
          </a:prstGeom>
        </p:spPr>
      </p:pic>
    </p:spTree>
    <p:extLst>
      <p:ext uri="{BB962C8B-B14F-4D97-AF65-F5344CB8AC3E}">
        <p14:creationId xmlns:p14="http://schemas.microsoft.com/office/powerpoint/2010/main" val="16806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17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50F94D-17E7-58FF-05F6-845959FC9913}"/>
              </a:ext>
            </a:extLst>
          </p:cNvPr>
          <p:cNvSpPr>
            <a:spLocks noGrp="1"/>
          </p:cNvSpPr>
          <p:nvPr>
            <p:ph type="sldNum" sz="quarter" idx="4294967295"/>
          </p:nvPr>
        </p:nvSpPr>
        <p:spPr>
          <a:xfrm>
            <a:off x="9448800" y="6276975"/>
            <a:ext cx="2743200" cy="365125"/>
          </a:xfrm>
        </p:spPr>
        <p:txBody>
          <a:bodyPr/>
          <a:lstStyle/>
          <a:p>
            <a:fld id="{AF566841-F213-4D51-B1D5-0B48849A4FB2}" type="slidenum">
              <a:rPr lang="en-US" smtClean="0"/>
              <a:t>9</a:t>
            </a:fld>
            <a:endParaRPr lang="en-US"/>
          </a:p>
        </p:txBody>
      </p:sp>
    </p:spTree>
    <p:extLst>
      <p:ext uri="{BB962C8B-B14F-4D97-AF65-F5344CB8AC3E}">
        <p14:creationId xmlns:p14="http://schemas.microsoft.com/office/powerpoint/2010/main" val="3861439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878</TotalTime>
  <Words>1128</Words>
  <Application>Microsoft Office PowerPoint</Application>
  <PresentationFormat>Widescreen</PresentationFormat>
  <Paragraphs>84</Paragraphs>
  <Slides>9</Slides>
  <Notes>6</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9</vt:i4>
      </vt:variant>
    </vt:vector>
  </HeadingPairs>
  <TitlesOfParts>
    <vt:vector size="24"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var(--jp-code-font-family)</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lpstr>Advantages Over Vanilla RAG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Parate</cp:lastModifiedBy>
  <cp:revision>8</cp:revision>
  <dcterms:created xsi:type="dcterms:W3CDTF">2024-12-02T17:18:48Z</dcterms:created>
  <dcterms:modified xsi:type="dcterms:W3CDTF">2024-12-09T17:34:49Z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